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2" r:id="rId3"/>
    <p:sldId id="576" r:id="rId4"/>
    <p:sldId id="589" r:id="rId5"/>
    <p:sldId id="586" r:id="rId6"/>
    <p:sldId id="617" r:id="rId7"/>
    <p:sldId id="598" r:id="rId8"/>
    <p:sldId id="597" r:id="rId9"/>
    <p:sldId id="599" r:id="rId10"/>
    <p:sldId id="600" r:id="rId11"/>
    <p:sldId id="596" r:id="rId12"/>
    <p:sldId id="601" r:id="rId13"/>
    <p:sldId id="646" r:id="rId14"/>
    <p:sldId id="648" r:id="rId15"/>
    <p:sldId id="622" r:id="rId16"/>
    <p:sldId id="504" r:id="rId17"/>
    <p:sldId id="356" r:id="rId18"/>
    <p:sldId id="346" r:id="rId19"/>
    <p:sldId id="465" r:id="rId20"/>
    <p:sldId id="647" r:id="rId21"/>
    <p:sldId id="621" r:id="rId22"/>
    <p:sldId id="603" r:id="rId23"/>
    <p:sldId id="640" r:id="rId24"/>
    <p:sldId id="635" r:id="rId25"/>
    <p:sldId id="311" r:id="rId26"/>
    <p:sldId id="606" r:id="rId27"/>
    <p:sldId id="636" r:id="rId28"/>
    <p:sldId id="630" r:id="rId29"/>
    <p:sldId id="650" r:id="rId30"/>
    <p:sldId id="638" r:id="rId31"/>
    <p:sldId id="507" r:id="rId32"/>
    <p:sldId id="637" r:id="rId33"/>
    <p:sldId id="643" r:id="rId34"/>
    <p:sldId id="645" r:id="rId35"/>
    <p:sldId id="633" r:id="rId36"/>
    <p:sldId id="644" r:id="rId37"/>
    <p:sldId id="652" r:id="rId38"/>
    <p:sldId id="651" r:id="rId39"/>
    <p:sldId id="641" r:id="rId40"/>
    <p:sldId id="56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4E77"/>
    <a:srgbClr val="A62DD7"/>
    <a:srgbClr val="AC3ADA"/>
    <a:srgbClr val="F4F2D4"/>
    <a:srgbClr val="EFECBF"/>
    <a:srgbClr val="E7E2A1"/>
    <a:srgbClr val="A0A17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1237" autoAdjust="0"/>
    <p:restoredTop sz="96544" autoAdjust="0"/>
  </p:normalViewPr>
  <p:slideViewPr>
    <p:cSldViewPr snapToGrid="0">
      <p:cViewPr varScale="1">
        <p:scale>
          <a:sx n="109" d="100"/>
          <a:sy n="109" d="100"/>
        </p:scale>
        <p:origin x="127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93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tag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fred@fortag.or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637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Fort Ord Rec Trail and Greenway</a:t>
            </a:r>
            <a:br>
              <a:rPr lang="en-US" dirty="0"/>
            </a:br>
            <a:r>
              <a:rPr lang="en-US" sz="2700" dirty="0"/>
              <a:t>(FORTAG)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876800"/>
            <a:ext cx="8686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Presentation to</a:t>
            </a:r>
          </a:p>
          <a:p>
            <a:r>
              <a:rPr lang="en-US" sz="2800" dirty="0"/>
              <a:t>Monterey County Hospitality Association</a:t>
            </a:r>
            <a:br>
              <a:rPr lang="en-US" sz="2800" dirty="0"/>
            </a:br>
            <a:r>
              <a:rPr lang="en-US" sz="2800" dirty="0"/>
              <a:t>Board of Directors</a:t>
            </a:r>
          </a:p>
          <a:p>
            <a:r>
              <a:rPr lang="en-US" sz="1600" dirty="0"/>
              <a:t>Presenters: Fred Watson &amp; Scott Waltz</a:t>
            </a:r>
            <a:endParaRPr lang="en-US" sz="1000" dirty="0"/>
          </a:p>
          <a:p>
            <a:r>
              <a:rPr lang="en-US" sz="1600" dirty="0"/>
              <a:t>14 Feb 2017</a:t>
            </a: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94" y="202918"/>
            <a:ext cx="5541422" cy="19845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3810000"/>
            <a:ext cx="7772400" cy="663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hlinkClick r:id="rId3"/>
              </a:rPr>
              <a:t>www.fortag.org</a:t>
            </a:r>
            <a:endParaRPr lang="en-US" sz="14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98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12174" r="33841" b="57593"/>
          <a:stretch/>
        </p:blipFill>
        <p:spPr>
          <a:xfrm>
            <a:off x="490238" y="1752600"/>
            <a:ext cx="8653762" cy="51685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6992" y="5688829"/>
            <a:ext cx="2800595" cy="45797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98188" y="5257941"/>
            <a:ext cx="2367812" cy="43088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9" b="88574"/>
          <a:stretch/>
        </p:blipFill>
        <p:spPr>
          <a:xfrm>
            <a:off x="0" y="0"/>
            <a:ext cx="9157954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9" r="10044" b="62963"/>
          <a:stretch/>
        </p:blipFill>
        <p:spPr>
          <a:xfrm>
            <a:off x="1767389" y="391803"/>
            <a:ext cx="7376611" cy="2409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83" b="90463"/>
          <a:stretch/>
        </p:blipFill>
        <p:spPr>
          <a:xfrm>
            <a:off x="0" y="0"/>
            <a:ext cx="3293676" cy="135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2" r="66539" b="28949"/>
          <a:stretch/>
        </p:blipFill>
        <p:spPr>
          <a:xfrm>
            <a:off x="630018" y="2953625"/>
            <a:ext cx="6631925" cy="37015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9596" y="6073544"/>
            <a:ext cx="4438904" cy="58160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9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320" y="956780"/>
            <a:ext cx="3440514" cy="49155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3215" y="0"/>
            <a:ext cx="978671" cy="60118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6" b="90370"/>
          <a:stretch/>
        </p:blipFill>
        <p:spPr>
          <a:xfrm>
            <a:off x="-1" y="0"/>
            <a:ext cx="5029201" cy="2774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71738" r="29508" b="13018"/>
          <a:stretch/>
        </p:blipFill>
        <p:spPr>
          <a:xfrm>
            <a:off x="910750" y="2896552"/>
            <a:ext cx="3657600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37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6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98"/>
            <a:ext cx="9144000" cy="67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7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62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what a multi-use trail can be like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it combines with a dense developed landscape: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Wharf Marketplace in Monterey</a:t>
            </a:r>
          </a:p>
        </p:txBody>
      </p:sp>
    </p:spTree>
    <p:extLst>
      <p:ext uri="{BB962C8B-B14F-4D97-AF65-F5344CB8AC3E}">
        <p14:creationId xmlns:p14="http://schemas.microsoft.com/office/powerpoint/2010/main" val="667163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57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f\_www\pers_sites\FORTAG\gallery\960w\DSC09417clc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287"/>
            <a:ext cx="9144001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896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i2\f\images\places\usa\west\california\MoCo+SloCo\monterey_area\ft_ord\_FORTAG_Gen_Scenic\960w\DSC06408rcl_cl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54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r>
              <a:rPr lang="en-US" sz="1800" dirty="0"/>
              <a:t>Existing trail use in our region</a:t>
            </a:r>
          </a:p>
        </p:txBody>
      </p:sp>
      <p:pic>
        <p:nvPicPr>
          <p:cNvPr id="20482" name="Picture 2" descr="D:\pri2\f\images\places\usa\west\california\MoCo+SloCo\monterey_area\ft_ord\_FORTAG_PeopleScenicWildlife\full_selection_copies\960w\IMG_9294cl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229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" y="0"/>
            <a:ext cx="9142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8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764"/>
            <a:ext cx="9144000" cy="2625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/>
          <a:stretch/>
        </p:blipFill>
        <p:spPr>
          <a:xfrm>
            <a:off x="0" y="4415390"/>
            <a:ext cx="9144000" cy="2442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7" b="14907"/>
          <a:stretch/>
        </p:blipFill>
        <p:spPr>
          <a:xfrm>
            <a:off x="0" y="0"/>
            <a:ext cx="9144000" cy="230368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441539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2304524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518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8" t="40972" r="33214" b="51072"/>
          <a:stretch/>
        </p:blipFill>
        <p:spPr>
          <a:xfrm>
            <a:off x="45467" y="176817"/>
            <a:ext cx="3106939" cy="4092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01556" y="4718505"/>
            <a:ext cx="1205728" cy="38394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17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11609" r="18791" b="3157"/>
          <a:stretch/>
        </p:blipFill>
        <p:spPr>
          <a:xfrm>
            <a:off x="5281572" y="3261946"/>
            <a:ext cx="3862428" cy="3596054"/>
          </a:xfrm>
          <a:prstGeom prst="rect">
            <a:avLst/>
          </a:prstGeom>
          <a:effectLst>
            <a:outerShdw blurRad="63500" dist="38100" dir="8100000" sx="101000" sy="101000" algn="tr" rotWithShape="0">
              <a:prstClr val="black">
                <a:alpha val="6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09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4099" y="780044"/>
            <a:ext cx="7409901" cy="60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" r="70455" b="61521"/>
          <a:stretch/>
        </p:blipFill>
        <p:spPr bwMode="auto">
          <a:xfrm>
            <a:off x="0" y="-61547"/>
            <a:ext cx="3771900" cy="3726455"/>
          </a:xfrm>
          <a:prstGeom prst="rect">
            <a:avLst/>
          </a:prstGeom>
          <a:noFill/>
          <a:effectLst>
            <a:outerShdw blurRad="177800" dist="38100" dir="2700000" sx="102000" sy="102000" algn="tl" rotWithShape="0">
              <a:prstClr val="black">
                <a:alpha val="7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494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30 miles of paved loops connecting communities to and through open space</a:t>
            </a:r>
          </a:p>
        </p:txBody>
      </p:sp>
    </p:spTree>
    <p:extLst>
      <p:ext uri="{BB962C8B-B14F-4D97-AF65-F5344CB8AC3E}">
        <p14:creationId xmlns:p14="http://schemas.microsoft.com/office/powerpoint/2010/main" val="4247745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55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" y="341"/>
            <a:ext cx="9143093" cy="68573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67" y="1339223"/>
            <a:ext cx="1525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“12-ft Paved Regional Hiker/Biker Trails” are in the 1996/7 base reuse plan, but prior to the FORTAG project, they had not achieved any real prominence amidst all the other specific projects proposed for the region.</a:t>
            </a:r>
          </a:p>
          <a:p>
            <a:endParaRPr lang="en-US" sz="1200" dirty="0"/>
          </a:p>
          <a:p>
            <a:r>
              <a:rPr lang="en-US" sz="1200" dirty="0"/>
              <a:t>Same map, but with</a:t>
            </a:r>
          </a:p>
          <a:p>
            <a:r>
              <a:rPr lang="en-US" sz="1200" dirty="0"/>
              <a:t>FORTAG added.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8499866" y="1292772"/>
            <a:ext cx="30630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8499866" y="1400879"/>
            <a:ext cx="306301" cy="1276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467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ri2\f\images\000_new\_canon\2015_08_25\copies_best\IMG_8353c_re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5"/>
          <a:stretch/>
        </p:blipFill>
        <p:spPr bwMode="auto">
          <a:xfrm>
            <a:off x="-1" y="-1"/>
            <a:ext cx="916778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7010400"/>
            <a:ext cx="3614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*Formally: “The Monterey Bay Sanctuary Scenic Trail”</a:t>
            </a:r>
          </a:p>
        </p:txBody>
      </p:sp>
    </p:spTree>
    <p:extLst>
      <p:ext uri="{BB962C8B-B14F-4D97-AF65-F5344CB8AC3E}">
        <p14:creationId xmlns:p14="http://schemas.microsoft.com/office/powerpoint/2010/main" val="3391688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" y="0"/>
            <a:ext cx="9138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6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" y="0"/>
            <a:ext cx="914327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7010400"/>
            <a:ext cx="3614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*Formally: “The Monterey Bay Sanctuary Scenic Trail”</a:t>
            </a:r>
          </a:p>
        </p:txBody>
      </p:sp>
    </p:spTree>
    <p:extLst>
      <p:ext uri="{BB962C8B-B14F-4D97-AF65-F5344CB8AC3E}">
        <p14:creationId xmlns:p14="http://schemas.microsoft.com/office/powerpoint/2010/main" val="1629411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0" y="-17682"/>
            <a:ext cx="915831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53340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Looped system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trail events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941"/>
            <a:ext cx="2667000" cy="2491053"/>
          </a:xfrm>
          <a:prstGeom prst="rect">
            <a:avLst/>
          </a:prstGeom>
          <a:effectLst>
            <a:outerShdw blurRad="50800" dist="38100" dir="5400000" sx="104000" sy="104000" algn="t" rotWithShape="0">
              <a:prstClr val="black">
                <a:alpha val="54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0"/>
            <a:ext cx="4378817" cy="2914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585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24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4" t="10092" r="-24065" b="27643"/>
          <a:stretch/>
        </p:blipFill>
        <p:spPr>
          <a:xfrm>
            <a:off x="0" y="0"/>
            <a:ext cx="11309625" cy="4254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37" y="3820096"/>
            <a:ext cx="6901963" cy="3037904"/>
          </a:xfrm>
          <a:prstGeom prst="rect">
            <a:avLst/>
          </a:prstGeom>
          <a:effectLst>
            <a:outerShdw blurRad="266700" dist="38100" dir="16200000" sx="103000" sy="103000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104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t="11556" r="7020" b="13573"/>
          <a:stretch/>
        </p:blipFill>
        <p:spPr>
          <a:xfrm>
            <a:off x="-3397" y="888024"/>
            <a:ext cx="9147397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9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Organizations with whom the FORTAG team has met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3124200" cy="5287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Government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City of Marina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City of Seaside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City of Del Rey Oaks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City of Monterey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County of Monterey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BLM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US Army – BRAC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US Army – Presidio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State Parks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State legislature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Federal legislature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Other agencies and utilities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FORA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Transportation Agency for Monterey County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Peninsula Regional Parks District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Monterey-Salinas Transit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AMBAG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Cal trans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State Department of Fish &amp; Wildlife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US Fish &amp; Wildlife Service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PG&amp;E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MRPWCA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MCWD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Cal Vet</a:t>
            </a:r>
          </a:p>
          <a:p>
            <a:pPr lvl="1">
              <a:lnSpc>
                <a:spcPct val="120000"/>
              </a:lnSpc>
            </a:pPr>
            <a:endParaRPr lang="en-US" sz="900" dirty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71800" y="685800"/>
            <a:ext cx="3200400" cy="5287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200" dirty="0"/>
              <a:t>Education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CSUMB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UCSC – Fort Ord Natural Reserve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UCSC – MBEST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Peninsula College (MPC)</a:t>
            </a:r>
          </a:p>
          <a:p>
            <a:pPr lvl="1">
              <a:lnSpc>
                <a:spcPct val="120000"/>
              </a:lnSpc>
            </a:pPr>
            <a:r>
              <a:rPr lang="en-US" sz="900" dirty="0" err="1"/>
              <a:t>Chartwell</a:t>
            </a:r>
            <a:r>
              <a:rPr lang="en-US" sz="900" dirty="0"/>
              <a:t> School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Bay Charter School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York School</a:t>
            </a:r>
          </a:p>
          <a:p>
            <a:pPr>
              <a:lnSpc>
                <a:spcPct val="120000"/>
              </a:lnSpc>
            </a:pPr>
            <a:r>
              <a:rPr lang="en-US" sz="1100" dirty="0"/>
              <a:t>Developers, business, &amp; private landowners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Marina Community Partners (MCP)</a:t>
            </a:r>
          </a:p>
          <a:p>
            <a:pPr lvl="1">
              <a:lnSpc>
                <a:spcPct val="120000"/>
              </a:lnSpc>
            </a:pPr>
            <a:r>
              <a:rPr lang="en-US" sz="900" dirty="0" err="1"/>
              <a:t>Chadmar</a:t>
            </a:r>
            <a:r>
              <a:rPr lang="en-US" sz="900" dirty="0"/>
              <a:t> Group (Marina Heights)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Bruno family / Monterey Peninsula Engineering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Downs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Peninsula Properties (Del Rey Oaks)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East Garrison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Cypress Knolls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County Hospitality Association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Peninsula Chamber of Commerce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County Convention &amp; Visitors Bureau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Consulting firms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Denise Duffy &amp; Associates (DDA)</a:t>
            </a:r>
          </a:p>
          <a:p>
            <a:pPr lvl="1">
              <a:lnSpc>
                <a:spcPct val="120000"/>
              </a:lnSpc>
            </a:pPr>
            <a:r>
              <a:rPr lang="en-US" sz="900" dirty="0" err="1"/>
              <a:t>Bellinger</a:t>
            </a:r>
            <a:r>
              <a:rPr lang="en-US" sz="900" dirty="0"/>
              <a:t> Foster Steinmetz (BFS)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ICF International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Dover Kohl Partners (DKP)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Pathways for Wildlife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Wood Rodgers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Clifford Moss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Raimi &amp; Associates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TJKM</a:t>
            </a:r>
          </a:p>
          <a:p>
            <a:pPr lvl="1">
              <a:lnSpc>
                <a:spcPct val="120000"/>
              </a:lnSpc>
            </a:pPr>
            <a:endParaRPr lang="en-US" sz="900" dirty="0"/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43600" y="686642"/>
            <a:ext cx="3200400" cy="528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300" dirty="0"/>
              <a:t>Other organizations &amp; businesses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Central Coast Veterans Cemetery Foundation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Sierra Club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Big Sur Land Trust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CA Native Plant Society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Audubon Society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FORT Friends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Keep Fort Ord Wild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Veterans Fort Ord Wild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Sustainable Marina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Sustainable Seaside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Monterey Off Road Cycling Association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Central Coast </a:t>
            </a:r>
            <a:r>
              <a:rPr lang="en-US" sz="900" dirty="0" err="1"/>
              <a:t>Cyclocross</a:t>
            </a:r>
            <a:endParaRPr lang="en-US" sz="900" dirty="0"/>
          </a:p>
          <a:p>
            <a:pPr lvl="1">
              <a:lnSpc>
                <a:spcPct val="120000"/>
              </a:lnSpc>
            </a:pPr>
            <a:r>
              <a:rPr lang="en-US" sz="900" dirty="0"/>
              <a:t>Sea Otter Classic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Big Sur International Marathon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Fort Ord Training Heritage Museum</a:t>
            </a:r>
          </a:p>
          <a:p>
            <a:pPr lvl="1">
              <a:lnSpc>
                <a:spcPct val="120000"/>
              </a:lnSpc>
            </a:pPr>
            <a:r>
              <a:rPr lang="en-US" sz="900" dirty="0"/>
              <a:t>Rotary Club of Monterey</a:t>
            </a:r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57800" y="4800600"/>
            <a:ext cx="3810000" cy="1935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Total: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176 one-on-one meetings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160 people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69 organizations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6441236"/>
            <a:ext cx="39624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/>
              <a:t>*</a:t>
            </a:r>
            <a:r>
              <a:rPr lang="en-US" dirty="0"/>
              <a:t>Or to whom we have given a presentation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488206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FORTAG achievements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411480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1000" dirty="0"/>
              <a:t>Transportation Agency for Monterey County (TAMC)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Nov 2016 - $20 million in funding secured for FORTAG as a specifically-named component of $600M TAMC plan approved by super-majority of county voters (Measure X)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Mar 2016 - TAMC Board approval (unanimous). FORTAG remains at $20M in a motion to amend the list approved in February.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Feb 2016 - TAMC Board approval. FORTAG included at $20M on final list of regional projects to be funded by TAMC's transportation tax measure going to county voters in November 2016.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Dec 2015 - FORTAG included on "early draft" list of projects authorized by TAMC Board for public review</a:t>
            </a:r>
            <a:br>
              <a:rPr lang="en-US" sz="9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(listed under "Recreational Trails, including Fort Ord Rec Trail")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Nov 2015: FORTAG on list of projects being considered by TAMC for funding through transportation tax measure for Nov 2016 ballot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Aug 2015: TAMC Board unanimously adopted motion directing “staff to assist in finding funding sources for the project, provide more information on a possible TAMC role, and present funding and phasing ideas. directing staff to work toward FORTAG.”</a:t>
            </a:r>
          </a:p>
          <a:p>
            <a:pPr>
              <a:lnSpc>
                <a:spcPct val="120000"/>
              </a:lnSpc>
            </a:pPr>
            <a:r>
              <a:rPr lang="en-US" sz="1000" dirty="0"/>
              <a:t>Fort Ord Reuse Authority (FORA)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Mar 2016: FORA Board of Directors unanimously approved a resolution in support of a Draft Trails Concept that mirrors the proposed FORTAG alignment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Feb 2016: FORTAG alignment in the form of the FORA Trails Blueprint approved by FORA PRAC Committee to go to the FORA Board for approval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May 2015: FORTAG used as starting point for FORA Trails Blueprint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Mar 2015: FORTAG included in FORA’s draft Habitat Conservation Plan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Jan 2015: FORTAG highlighted in introduction to Fort Ord Trails Symposium</a:t>
            </a:r>
          </a:p>
          <a:p>
            <a:pPr>
              <a:lnSpc>
                <a:spcPct val="120000"/>
              </a:lnSpc>
            </a:pPr>
            <a:r>
              <a:rPr lang="en-US" sz="1000" dirty="0"/>
              <a:t>Monterey County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Mar 2015 to Aug 2015: FORTAG included in County’s draft trails plan for the FORHA area</a:t>
            </a:r>
          </a:p>
          <a:p>
            <a:pPr>
              <a:lnSpc>
                <a:spcPct val="120000"/>
              </a:lnSpc>
            </a:pPr>
            <a:r>
              <a:rPr lang="en-US" sz="1000" dirty="0"/>
              <a:t>City of Marina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Nov 2014: Council unanimously adopted motion (after FORTAG presentation) to support and progress with concept of a 13-mile loop around Marina (i.e. the FORTAG northern loop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Jan 2014: Council unanimously adopted motion to investigate feasibility of a trail &amp; greenway from 8</a:t>
            </a:r>
            <a:r>
              <a:rPr lang="en-US" sz="900" baseline="30000" dirty="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 St to Intergarrison Rd (a key FORTAG segment)</a:t>
            </a:r>
          </a:p>
          <a:p>
            <a:pPr>
              <a:lnSpc>
                <a:spcPct val="120000"/>
              </a:lnSpc>
            </a:pPr>
            <a:r>
              <a:rPr lang="en-US" sz="1000" dirty="0"/>
              <a:t>California State University Monterey Bay (CSUMB)</a:t>
            </a:r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Sep 2015 to Mar 2016: FORTAG included in draft CSUMB Master Plan illustrative maps</a:t>
            </a:r>
            <a:endParaRPr lang="en-US" sz="900" dirty="0"/>
          </a:p>
          <a:p>
            <a:pPr lvl="1">
              <a:lnSpc>
                <a:spcPct val="12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</a:rPr>
              <a:t>~Mar 2016: FORTAG referenced in Specific Plan for Monterey Bay Charter School</a:t>
            </a:r>
          </a:p>
          <a:p>
            <a:pPr>
              <a:lnSpc>
                <a:spcPct val="120000"/>
              </a:lnSpc>
            </a:pPr>
            <a:endParaRPr lang="en-US" sz="1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4876800"/>
            <a:ext cx="8382000" cy="1828800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200" dirty="0"/>
              <a:t>Letters and other public expressions of support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Sam Farr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Bill </a:t>
            </a:r>
            <a:r>
              <a:rPr lang="en-US" sz="1000" dirty="0" err="1">
                <a:solidFill>
                  <a:schemeClr val="accent3">
                    <a:lumMod val="50000"/>
                  </a:schemeClr>
                </a:solidFill>
              </a:rPr>
              <a:t>Monning</a:t>
            </a:r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CSUMB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MPRPD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State Parks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BSLT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East Garrison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FORT Friends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MORCA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FFOW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TAMC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Monterey Bay Charter School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Sea Otter Classic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Big Sur International Marathon</a:t>
            </a:r>
          </a:p>
          <a:p>
            <a:pPr lvl="1">
              <a:lnSpc>
                <a:spcPct val="120000"/>
              </a:lnSpc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Sustainable Monterey County / Marina / Seaside / Carmel Valley</a:t>
            </a:r>
          </a:p>
          <a:p>
            <a:pPr>
              <a:lnSpc>
                <a:spcPct val="120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9821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2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MCHA </a:t>
            </a:r>
            <a:r>
              <a:rPr lang="en-US" sz="3600" dirty="0"/>
              <a:t>relevance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36" y="1101970"/>
            <a:ext cx="8229600" cy="5287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 informed</a:t>
            </a:r>
          </a:p>
          <a:p>
            <a:r>
              <a:rPr lang="en-US" dirty="0"/>
              <a:t>Advocate for regional trails</a:t>
            </a:r>
            <a:br>
              <a:rPr lang="en-US" dirty="0"/>
            </a:br>
            <a:r>
              <a:rPr lang="en-US" dirty="0"/>
              <a:t>at local government level</a:t>
            </a:r>
          </a:p>
          <a:p>
            <a:pPr lvl="1"/>
            <a:r>
              <a:rPr lang="en-US" dirty="0"/>
              <a:t>Existing hotels:</a:t>
            </a: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Add a day to your stay</a:t>
            </a:r>
          </a:p>
          <a:p>
            <a:pPr lvl="1"/>
            <a:r>
              <a:rPr lang="en-US" dirty="0"/>
              <a:t>Future hotels, cafes </a:t>
            </a:r>
            <a:r>
              <a:rPr lang="en-US" dirty="0" err="1"/>
              <a:t>etc</a:t>
            </a: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Regionalize - Don’t let yourself become landlocked by local planning</a:t>
            </a:r>
          </a:p>
          <a:p>
            <a:pPr lvl="1"/>
            <a:r>
              <a:rPr lang="en-US" dirty="0"/>
              <a:t>Market the idea that Monterey is a</a:t>
            </a: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year-round destination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Monterey / Fort Ord trails are a </a:t>
            </a:r>
            <a:r>
              <a:rPr lang="en-US" b="1" dirty="0">
                <a:solidFill>
                  <a:srgbClr val="00B050"/>
                </a:solidFill>
              </a:rPr>
              <a:t>year-round asset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9414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62046" y="2664069"/>
            <a:ext cx="509954" cy="518746"/>
          </a:xfrm>
          <a:prstGeom prst="ellipse">
            <a:avLst/>
          </a:prstGeom>
          <a:noFill/>
          <a:ln w="76200">
            <a:solidFill>
              <a:srgbClr val="2D4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29812" y="2614244"/>
            <a:ext cx="509954" cy="51874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07069" y="3352800"/>
            <a:ext cx="509954" cy="518746"/>
          </a:xfrm>
          <a:prstGeom prst="ellipse">
            <a:avLst/>
          </a:prstGeom>
          <a:noFill/>
          <a:ln w="76200">
            <a:solidFill>
              <a:srgbClr val="2D4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74835" y="3302975"/>
            <a:ext cx="509954" cy="51874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65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7010400"/>
            <a:ext cx="3614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*Formally: “The Monterey Bay Sanctuary Scenic Trail”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64934" y="207129"/>
            <a:ext cx="2101604" cy="404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56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fortag.org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17275" y="823746"/>
            <a:ext cx="3996922" cy="404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56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facebook.com/FORTAG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052"/>
            <a:ext cx="9144000" cy="5219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3"/>
            <a:ext cx="4559750" cy="16329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96834" y="6070749"/>
            <a:ext cx="4003804" cy="6979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FORTAG will help people discover the destination of Fort Ord</a:t>
            </a: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2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1"/>
          <a:stretch/>
        </p:blipFill>
        <p:spPr>
          <a:xfrm>
            <a:off x="0" y="0"/>
            <a:ext cx="9144000" cy="712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8" t="27191" r="5424" b="16432"/>
          <a:stretch/>
        </p:blipFill>
        <p:spPr>
          <a:xfrm>
            <a:off x="406680" y="666856"/>
            <a:ext cx="8330640" cy="5992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4908" y="1965202"/>
            <a:ext cx="5334000" cy="109121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76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2590800" y="2971800"/>
            <a:ext cx="4724400" cy="14700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Final note: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If you happen to be shown in one of the photos in this presentation and either:</a:t>
            </a:r>
            <a:br>
              <a:rPr lang="en-US" sz="1200" dirty="0"/>
            </a:br>
            <a:r>
              <a:rPr lang="en-US" sz="1200" dirty="0"/>
              <a:t>(1) want a copy of the photo, or</a:t>
            </a:r>
            <a:br>
              <a:rPr lang="en-US" sz="1200" dirty="0"/>
            </a:br>
            <a:r>
              <a:rPr lang="en-US" sz="1200" dirty="0"/>
              <a:t>(2) want the photo to be removed from our outreach materials,</a:t>
            </a:r>
            <a:br>
              <a:rPr lang="en-US" sz="1200" dirty="0"/>
            </a:br>
            <a:r>
              <a:rPr lang="en-US" sz="1200" dirty="0"/>
              <a:t>please let us know.</a:t>
            </a:r>
            <a:br>
              <a:rPr lang="en-US" sz="1200" dirty="0"/>
            </a:br>
            <a:endParaRPr lang="en-US" sz="1200" dirty="0"/>
          </a:p>
          <a:p>
            <a:pPr algn="l"/>
            <a:r>
              <a:rPr lang="en-US" sz="1200" dirty="0">
                <a:hlinkClick r:id="rId2"/>
              </a:rPr>
              <a:t>fortag@fortag.org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790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78"/>
          <a:stretch/>
        </p:blipFill>
        <p:spPr>
          <a:xfrm>
            <a:off x="0" y="0"/>
            <a:ext cx="9144000" cy="788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1" t="25423" r="4706" b="16431"/>
          <a:stretch/>
        </p:blipFill>
        <p:spPr>
          <a:xfrm>
            <a:off x="685800" y="903477"/>
            <a:ext cx="7772400" cy="5497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2057400"/>
            <a:ext cx="5334000" cy="39278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9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"/>
            <a:ext cx="9143632" cy="68577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2880" y="3930404"/>
            <a:ext cx="2465343" cy="41426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38235" y="1925628"/>
            <a:ext cx="4525690" cy="822624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1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27779"/>
          <a:stretch/>
        </p:blipFill>
        <p:spPr>
          <a:xfrm>
            <a:off x="2736760" y="1778000"/>
            <a:ext cx="6291489" cy="495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744" t="11884" r="68941" b="79630"/>
          <a:stretch/>
        </p:blipFill>
        <p:spPr>
          <a:xfrm>
            <a:off x="0" y="-16068"/>
            <a:ext cx="4711701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12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293"/>
          <a:stretch/>
        </p:blipFill>
        <p:spPr>
          <a:xfrm>
            <a:off x="800100" y="909023"/>
            <a:ext cx="8343900" cy="59489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5945" y="2779406"/>
            <a:ext cx="829783" cy="46898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20581" y="4872073"/>
            <a:ext cx="899119" cy="493405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3" b="78632"/>
          <a:stretch/>
        </p:blipFill>
        <p:spPr>
          <a:xfrm>
            <a:off x="-1" y="0"/>
            <a:ext cx="6680765" cy="331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875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8" r="66547" b="41297"/>
          <a:stretch/>
        </p:blipFill>
        <p:spPr>
          <a:xfrm>
            <a:off x="3316455" y="1222568"/>
            <a:ext cx="5827545" cy="5635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2258" y="1889423"/>
            <a:ext cx="2645459" cy="99523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12258" y="3612764"/>
            <a:ext cx="2028142" cy="544346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12258" y="4556845"/>
            <a:ext cx="3475942" cy="573955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261" b="92407"/>
          <a:stretch/>
        </p:blipFill>
        <p:spPr>
          <a:xfrm>
            <a:off x="0" y="0"/>
            <a:ext cx="7830744" cy="12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78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5447</TotalTime>
  <Words>594</Words>
  <Application>Microsoft Office PowerPoint</Application>
  <PresentationFormat>On-screen Show (4:3)</PresentationFormat>
  <Paragraphs>143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The Fort Ord Rec Trail and Greenway (FORTAG)</vt:lpstr>
      <vt:lpstr>Existing trail use in our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Organizations with whom the FORTAG team has met*</vt:lpstr>
      <vt:lpstr>FORTAG achievements to date</vt:lpstr>
      <vt:lpstr>MCHA relevance</vt:lpstr>
      <vt:lpstr>PowerPoint Presentation</vt:lpstr>
      <vt:lpstr>PowerPoint Presentation</vt:lpstr>
      <vt:lpstr>Final note:  If you happen to be shown in one of the photos in this presentation and either: (1) want a copy of the photo, or (2) want the photo to be removed from our outreach materials, please let us know.  fortag@fortag.org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Fort Ord Rec Trail and associated greenway open-pace and spur trails</dc:title>
  <dc:creator>Fred Watson</dc:creator>
  <cp:lastModifiedBy>Fred</cp:lastModifiedBy>
  <cp:revision>217</cp:revision>
  <dcterms:created xsi:type="dcterms:W3CDTF">2006-08-16T00:00:00Z</dcterms:created>
  <dcterms:modified xsi:type="dcterms:W3CDTF">2017-02-14T17:08:39Z</dcterms:modified>
</cp:coreProperties>
</file>